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8" r:id="rId2"/>
    <p:sldId id="285" r:id="rId3"/>
    <p:sldId id="360" r:id="rId4"/>
    <p:sldId id="286" r:id="rId5"/>
    <p:sldId id="293" r:id="rId6"/>
    <p:sldId id="385" r:id="rId7"/>
    <p:sldId id="296" r:id="rId8"/>
    <p:sldId id="362" r:id="rId9"/>
    <p:sldId id="361" r:id="rId10"/>
    <p:sldId id="363" r:id="rId11"/>
    <p:sldId id="386" r:id="rId12"/>
    <p:sldId id="399" r:id="rId13"/>
    <p:sldId id="396" r:id="rId14"/>
    <p:sldId id="397" r:id="rId15"/>
    <p:sldId id="398" r:id="rId16"/>
    <p:sldId id="365" r:id="rId17"/>
    <p:sldId id="366" r:id="rId18"/>
    <p:sldId id="368" r:id="rId19"/>
    <p:sldId id="367" r:id="rId20"/>
    <p:sldId id="374" r:id="rId21"/>
    <p:sldId id="370" r:id="rId22"/>
    <p:sldId id="371" r:id="rId23"/>
    <p:sldId id="372" r:id="rId24"/>
    <p:sldId id="373" r:id="rId25"/>
    <p:sldId id="375" r:id="rId26"/>
    <p:sldId id="377" r:id="rId27"/>
    <p:sldId id="376" r:id="rId28"/>
    <p:sldId id="378" r:id="rId29"/>
    <p:sldId id="379" r:id="rId30"/>
    <p:sldId id="391" r:id="rId31"/>
    <p:sldId id="364" r:id="rId32"/>
    <p:sldId id="381" r:id="rId33"/>
    <p:sldId id="382" r:id="rId34"/>
    <p:sldId id="383" r:id="rId35"/>
    <p:sldId id="384" r:id="rId36"/>
    <p:sldId id="387" r:id="rId37"/>
    <p:sldId id="388" r:id="rId38"/>
    <p:sldId id="389" r:id="rId39"/>
    <p:sldId id="390" r:id="rId40"/>
    <p:sldId id="380" r:id="rId41"/>
    <p:sldId id="392" r:id="rId42"/>
    <p:sldId id="393" r:id="rId43"/>
    <p:sldId id="395" r:id="rId44"/>
    <p:sldId id="359" r:id="rId45"/>
  </p:sldIdLst>
  <p:sldSz cx="9144000" cy="6858000" type="screen4x3"/>
  <p:notesSz cx="68580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A737B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85597" autoAdjust="0"/>
  </p:normalViewPr>
  <p:slideViewPr>
    <p:cSldViewPr>
      <p:cViewPr varScale="1">
        <p:scale>
          <a:sx n="63" d="100"/>
          <a:sy n="63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AA561-0D72-4358-84BF-1F4772F8365C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59FB-5FC3-4215-9F2D-ED84154B4D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1643-6884-48AA-80D4-D14B90D7CB2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CCC93-476F-400A-8B4D-471483BAE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4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Los</a:t>
            </a:r>
            <a:r>
              <a:rPr lang="es-ES_tradnl" baseline="0" noProof="0" dirty="0"/>
              <a:t> t</a:t>
            </a:r>
            <a:r>
              <a:rPr lang="es-ES_tradnl" noProof="0" dirty="0"/>
              <a:t>emas de seguridad con</a:t>
            </a:r>
            <a:r>
              <a:rPr lang="es-ES_tradnl" baseline="0" noProof="0" dirty="0"/>
              <a:t> la electricidad han sido identificados constantemente como la primer preocupación del comité OSHA/AMI </a:t>
            </a:r>
          </a:p>
          <a:p>
            <a:endParaRPr lang="es-ES_tradnl" baseline="0" noProof="0" dirty="0"/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6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Examinación, instalación</a:t>
            </a:r>
            <a:r>
              <a:rPr lang="es-ES_tradnl" baseline="0" noProof="0" dirty="0"/>
              <a:t> y uso</a:t>
            </a:r>
            <a:r>
              <a:rPr lang="es-ES_tradnl" noProof="0" dirty="0"/>
              <a:t> = la inspección de</a:t>
            </a:r>
            <a:r>
              <a:rPr lang="es-ES_tradnl" baseline="0" noProof="0" dirty="0"/>
              <a:t> cables conectados a equipos antes de su uso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 dirty="0"/>
              <a:t>Uso</a:t>
            </a:r>
            <a:r>
              <a:rPr lang="es-ES_tradnl" baseline="0" noProof="0" dirty="0"/>
              <a:t> de cables flexibles</a:t>
            </a:r>
            <a:r>
              <a:rPr lang="es-ES_tradnl" noProof="0" dirty="0"/>
              <a:t>  = Uso de cables</a:t>
            </a:r>
            <a:r>
              <a:rPr lang="es-ES_tradnl" baseline="0" noProof="0" dirty="0"/>
              <a:t> flexibles como cableado permanente es inaceptable de acuerdo a los requerimientos de OSHA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noProof="0" dirty="0"/>
              <a:t>Aparatos eléctricos portátiles= los usan como permanentes</a:t>
            </a:r>
            <a:endParaRPr lang="es-ES_tradnl" noProof="0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noProof="0" dirty="0"/>
              <a:t>Protección de sobre corriente/intensidad---uso de GFI</a:t>
            </a:r>
            <a:endParaRPr lang="es-ES_tradnl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Las caídas son secundarias porque son causadas</a:t>
            </a:r>
            <a:r>
              <a:rPr lang="es-ES_tradnl" baseline="0" noProof="0" dirty="0"/>
              <a:t> por las descargas/shocks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NEC: National Electrical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3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Esto se debe hacer en objetos como luces para</a:t>
            </a:r>
            <a:r>
              <a:rPr lang="es-ES_tradnl" baseline="0" noProof="0" dirty="0"/>
              <a:t> cosechar, ventiladores y cualquier otro equipo conectado a un cable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Los empleados necesitan saber como informar sobre estos problemas y quien se hará cargo de los mismos.</a:t>
            </a:r>
            <a:r>
              <a:rPr lang="es-ES_tradnl" baseline="0" noProof="0" dirty="0"/>
              <a:t> 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CC93-476F-400A-8B4D-471483BAEAC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00447C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A737B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urray-Securus-Logo---gray-arches-white-Murr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7766" y="92269"/>
            <a:ext cx="1371600" cy="682625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CF82-1FBA-4C84-9B59-77C7955C5232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01F6-B1AC-41DA-86CB-A85175A040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urray-Securus-Logo---gray-arches-white-Murra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766" y="92269"/>
            <a:ext cx="1371600" cy="682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447C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A737B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A737B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A737B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6A737B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hillard@murrayins.com" TargetMode="External"/><Relationship Id="rId2" Type="http://schemas.openxmlformats.org/officeDocument/2006/relationships/hyperlink" Target="mailto:nunez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johnh\Desktop\Presentation\Arc%20Flash%20Accident%20-%20live%20cam.wmv" TargetMode="External"/><Relationship Id="rId1" Type="http://schemas.microsoft.com/office/2007/relationships/media" Target="file:///C:\Users\johnh\Desktop\Presentation\Arc%20Flash%20Accident%20-%20live%20cam.wm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johnh\Desktop\Presentation\Arc%20flash%20Accident.mp4" TargetMode="External"/><Relationship Id="rId1" Type="http://schemas.microsoft.com/office/2007/relationships/media" Target="file:///C:\Users\johnh\Desktop\Presentation\Arc%20flash%20Accident.mp4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hillard@murrayins.com" TargetMode="External"/><Relationship Id="rId2" Type="http://schemas.openxmlformats.org/officeDocument/2006/relationships/hyperlink" Target="mailto:nunez@ps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Autofit/>
          </a:bodyPr>
          <a:lstStyle/>
          <a:p>
            <a:r>
              <a:rPr lang="es-ES_tradnl" sz="5400" dirty="0"/>
              <a:t>Capacitación sobre los Riesgos de la Electricidad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10600" cy="25908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_tradnl" b="1" dirty="0"/>
              <a:t>Héctor Núñez Contreras</a:t>
            </a:r>
            <a:br>
              <a:rPr lang="es-ES_tradnl" b="1" dirty="0"/>
            </a:br>
            <a:r>
              <a:rPr lang="es-ES_tradnl" b="1" dirty="0"/>
              <a:t>Programa de Educación sobre Pesticidas Penn State</a:t>
            </a:r>
            <a:br>
              <a:rPr lang="es-ES_tradnl" b="1" dirty="0"/>
            </a:br>
            <a:r>
              <a:rPr lang="es-ES_tradnl" b="1" dirty="0">
                <a:hlinkClick r:id="rId2"/>
              </a:rPr>
              <a:t>nunez@psu.edu</a:t>
            </a:r>
            <a:br>
              <a:rPr lang="es-ES_tradnl" b="1" dirty="0"/>
            </a:br>
            <a:r>
              <a:rPr lang="es-ES_tradnl" b="1" dirty="0"/>
              <a:t>814-470-0861 </a:t>
            </a:r>
          </a:p>
          <a:p>
            <a:pPr algn="r"/>
            <a:r>
              <a:rPr lang="es-ES_tradnl" b="1" dirty="0"/>
              <a:t> </a:t>
            </a:r>
          </a:p>
          <a:p>
            <a:pPr algn="r"/>
            <a:r>
              <a:rPr lang="es-ES_tradnl" b="1" dirty="0"/>
              <a:t>John S. Hillard, CSP</a:t>
            </a:r>
          </a:p>
          <a:p>
            <a:pPr algn="r"/>
            <a:r>
              <a:rPr lang="es-ES_tradnl" b="1" dirty="0"/>
              <a:t>Consultor de Control de Riesgos </a:t>
            </a:r>
          </a:p>
          <a:p>
            <a:pPr algn="r"/>
            <a:r>
              <a:rPr lang="es-ES_tradnl" b="1" dirty="0">
                <a:hlinkClick r:id="rId3"/>
              </a:rPr>
              <a:t>jhillard@murrayins.com</a:t>
            </a:r>
            <a:endParaRPr lang="es-ES_tradnl" b="1" dirty="0"/>
          </a:p>
          <a:p>
            <a:pPr algn="r"/>
            <a:r>
              <a:rPr lang="es-ES_tradnl" b="1" dirty="0"/>
              <a:t>717-606-5904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Factores que Influyen en la Severidad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Cantidad de corriente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Trayectoria de la corriente a través del cuerpo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Duración del contacto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Salud general de la persona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Efectos de la exposición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80438"/>
              </p:ext>
            </p:extLst>
          </p:nvPr>
        </p:nvGraphicFramePr>
        <p:xfrm>
          <a:off x="1181101" y="1833880"/>
          <a:ext cx="67817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Exposición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Resultado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</a:t>
                      </a:r>
                      <a:r>
                        <a:rPr lang="es-ES_tradnl" baseline="0" noProof="0" dirty="0"/>
                        <a:t> – 4 mA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Hormigueo leve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 5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Dolor que incrementa al incrementar el </a:t>
                      </a:r>
                      <a:r>
                        <a:rPr lang="es-ES_tradnl" baseline="0" noProof="0" dirty="0"/>
                        <a:t>mA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 10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baseline="0" noProof="0" dirty="0"/>
                        <a:t>Contracción involuntaria del músculo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 20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Descarga</a:t>
                      </a:r>
                      <a:r>
                        <a:rPr lang="es-ES_tradnl" baseline="0" noProof="0" dirty="0"/>
                        <a:t> severa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 30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Parálisis</a:t>
                      </a:r>
                      <a:r>
                        <a:rPr lang="es-ES_tradnl" baseline="0" noProof="0" dirty="0"/>
                        <a:t> de pulmones</a:t>
                      </a:r>
                      <a:r>
                        <a:rPr lang="es-ES_tradnl" noProof="0" dirty="0"/>
                        <a:t> – usualmente</a:t>
                      </a:r>
                      <a:r>
                        <a:rPr lang="es-ES_tradnl" baseline="0" noProof="0" dirty="0"/>
                        <a:t> mortal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 50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Posible</a:t>
                      </a:r>
                      <a:r>
                        <a:rPr lang="es-ES_tradnl" baseline="0" noProof="0" dirty="0"/>
                        <a:t> fibrilación ventricular (usualmente siempre mortal)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100</a:t>
                      </a:r>
                      <a:r>
                        <a:rPr lang="es-ES_tradnl" baseline="0" noProof="0" dirty="0"/>
                        <a:t> mA – 4 A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baseline="0" noProof="0" dirty="0"/>
                        <a:t>Fibrilación ventricular segura (siempre mortal)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&gt;4</a:t>
                      </a:r>
                      <a:r>
                        <a:rPr lang="es-ES_tradnl" baseline="0" noProof="0" dirty="0"/>
                        <a:t> A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/>
                        <a:t>Parálisis</a:t>
                      </a:r>
                      <a:r>
                        <a:rPr lang="es-ES_tradnl" baseline="0" noProof="0" dirty="0"/>
                        <a:t> del corazón; Quemaduras severas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Arco Eléctrico </a:t>
            </a: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Un corto circuito causado por trabajar con aparatos eléctricos energizados 	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- Generalmente causado por la caída de una herramienta; 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- Tocando repentinamente una parte energizada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20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2000" b="1" dirty="0"/>
              <a:t>	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Lesiones del Arco Eléctrico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Arco Eléctrico (Arc Flash)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Mayoría de quemaduras debido a ropa quemada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Alcanza 35,000° F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Metal fundido 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Ceguera temporaria y permanente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Ráfaga del Arco Eléctrico (Arc Blast)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Ola de presión con fuerza extrema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Metralla de metal fundido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Explosión ruidosa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pic>
        <p:nvPicPr>
          <p:cNvPr id="6" name="Arc Flash Accident - live c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0100" y="914400"/>
            <a:ext cx="75438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pic>
        <p:nvPicPr>
          <p:cNvPr id="8" name="Arc flash Acciden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Problemas Comunes 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Problemas con cables flexibles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Componentes eléctricos dañados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Equipos eléctricos inseguros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Falta de uso de Bloqueo/Etiquetado (LOTO)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5.) No trabajar con equipos sin energía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6.) Empleados con falta de entrenamiento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Problemas con Cables Flexibles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1026" name="Picture 2" descr="C:\Users\johnh\Desktop\photos for John\DSCN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Cables que pasan a través de ventanas y puertas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Problemas con Cables Flexibles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3074" name="Picture 2" descr="C:\Users\johnh\Desktop\photos for John\DSCN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Aislamiento comprometido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Problemas con Cables Flexibles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2050" name="Picture 2" descr="C:\Users\johnh\Desktop\photos for John\DSCN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4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Reparación inapropiada que está dañada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3200" b="1" u="sng" dirty="0"/>
              <a:t>Agenda</a:t>
            </a:r>
          </a:p>
          <a:p>
            <a:pPr>
              <a:buNone/>
            </a:pPr>
            <a:endParaRPr lang="es-ES_tradnl" sz="1200" b="1" u="sng" dirty="0"/>
          </a:p>
          <a:p>
            <a:pPr marL="344488" lvl="1" indent="0">
              <a:buNone/>
            </a:pPr>
            <a:r>
              <a:rPr lang="es-ES_tradnl" sz="3200" dirty="0"/>
              <a:t>1.) Objetivo</a:t>
            </a:r>
          </a:p>
          <a:p>
            <a:pPr marL="344488" lvl="1" indent="0">
              <a:buNone/>
            </a:pPr>
            <a:r>
              <a:rPr lang="es-ES_tradnl" sz="3200" dirty="0"/>
              <a:t>2.) Revisión de Datos y Multas de OSHA</a:t>
            </a:r>
          </a:p>
          <a:p>
            <a:pPr marL="344488" lvl="1" indent="0">
              <a:buNone/>
            </a:pPr>
            <a:r>
              <a:rPr lang="es-ES_tradnl" sz="3200" dirty="0"/>
              <a:t>3.) Conceptos Básicos de Electricidad</a:t>
            </a:r>
          </a:p>
          <a:p>
            <a:pPr marL="344488" lvl="1" indent="0">
              <a:buNone/>
            </a:pPr>
            <a:r>
              <a:rPr lang="es-ES_tradnl" sz="3200" dirty="0"/>
              <a:t>4.) Peligros Comunes en la Industria</a:t>
            </a:r>
          </a:p>
          <a:p>
            <a:pPr marL="344488" lvl="1" indent="0">
              <a:buNone/>
            </a:pPr>
            <a:r>
              <a:rPr lang="es-ES_tradnl" sz="3200" dirty="0"/>
              <a:t>5.) Mejores Prácticas en la Industria</a:t>
            </a:r>
          </a:p>
          <a:p>
            <a:pPr marL="344488" lvl="1" indent="0">
              <a:buNone/>
            </a:pPr>
            <a:r>
              <a:rPr lang="es-ES_tradnl" sz="3200" dirty="0"/>
              <a:t>6.) Áreas de Mejora para el Futuro</a:t>
            </a:r>
          </a:p>
          <a:p>
            <a:pPr marL="344488" lvl="1" indent="0">
              <a:buNone/>
            </a:pPr>
            <a:r>
              <a:rPr lang="en-US" sz="1600" dirty="0"/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Problemas con Cables Flexibles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8194" name="Picture 2" descr="C:\Users\johnh\Desktop\photos for John\DSCN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Extensiones usadas como cableado permanente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Componentes Eléctricos Dañados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4098" name="Picture 2" descr="C:\Users\johnh\Desktop\photos for John\DSCN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Sistemas de protección rotos con conductores expuestos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Componentes Eléctricos Dañados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5122" name="Picture 2" descr="C:\Users\johnh\Desktop\photos for John\DSCN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Perforaciones descubiertas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Componentes Eléctricos Dañados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6146" name="Picture 2" descr="C:\Users\johnh\Desktop\photos for John\DSCN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Enchufes dañados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Componentes Eléctricos Dañados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7170" name="Picture 2" descr="C:\Users\johnh\Desktop\photos for John\DSCN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38" y="1752600"/>
            <a:ext cx="60963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86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Conexión rota en la caja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Equipos Eléctricos Inseguros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Equipos sin cable/conexión a tierra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Equipos con poco mantenimiento y dañados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Equipos inadecuados para el área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Equipos inadecuados para el uso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  <a:endParaRPr lang="es-ES_tradnl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b="1" u="sng" dirty="0"/>
              <a:t>Falta de uso de Bloqueado/Etiquetado </a:t>
            </a:r>
            <a:r>
              <a:rPr lang="en-US" b="1" u="sng" dirty="0"/>
              <a:t>(</a:t>
            </a:r>
            <a:r>
              <a:rPr lang="en-US" b="1" u="sng" dirty="0" err="1"/>
              <a:t>LOTO</a:t>
            </a:r>
            <a:r>
              <a:rPr lang="en-US" b="1" u="sng" dirty="0"/>
              <a:t>)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10242" name="Picture 2" descr="C:\Users\johnh\Desktop\photos for John\Standard-Lock-Out-Labels-JQS283-ba.jpg"/>
          <p:cNvPicPr>
            <a:picLocks noChangeAspect="1" noChangeArrowheads="1"/>
          </p:cNvPicPr>
          <p:nvPr/>
        </p:nvPicPr>
        <p:blipFill>
          <a:blip r:embed="rId2" cstate="print"/>
          <a:srcRect t="4654" b="2961"/>
          <a:stretch>
            <a:fillRect/>
          </a:stretch>
        </p:blipFill>
        <p:spPr bwMode="auto">
          <a:xfrm>
            <a:off x="1300529" y="1752600"/>
            <a:ext cx="654294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Falta de uso de Bloqueo/Etiquetado </a:t>
            </a:r>
            <a:r>
              <a:rPr lang="en-US" sz="3200" b="1" u="sng" dirty="0"/>
              <a:t>(LOTO)</a:t>
            </a:r>
            <a:endParaRPr lang="en-US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8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pic>
        <p:nvPicPr>
          <p:cNvPr id="9218" name="Picture 2" descr="C:\Users\johnh\Desktop\photos for John\L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252" y="1752600"/>
            <a:ext cx="66114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No trabaje con equipos sin energía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“Lleva mucho tiempo…”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“Es más fácil de esta forma”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“Es la ÚNICA forma de hacerlo”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n-US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2000" b="1" dirty="0"/>
              <a:t>	</a:t>
            </a: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648200" y="3807099"/>
            <a:ext cx="3924300" cy="2541451"/>
            <a:chOff x="571500" y="1508468"/>
            <a:chExt cx="8001000" cy="5181600"/>
          </a:xfrm>
        </p:grpSpPr>
        <p:sp>
          <p:nvSpPr>
            <p:cNvPr id="6" name="Explosion 2 5"/>
            <p:cNvSpPr/>
            <p:nvPr/>
          </p:nvSpPr>
          <p:spPr>
            <a:xfrm>
              <a:off x="571500" y="1508468"/>
              <a:ext cx="8001000" cy="518160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20376381">
              <a:off x="1880542" y="3639094"/>
              <a:ext cx="4942242" cy="156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F-L-O-J-O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Peligros Comunes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Empleados con falta de entrenamiento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Piensan cosas como…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No es necesario que el equipo tenga cable a tierra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Reparaciones al aventón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Ignoran las medidas contra peligros de resplandor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  <a:endParaRPr lang="es-ES_tradnl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2895600"/>
            <a:ext cx="640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35814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4324350"/>
            <a:ext cx="65532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n-US" sz="3600" dirty="0"/>
              <a:t>Objetivo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Objetivos</a:t>
            </a:r>
          </a:p>
          <a:p>
            <a:pPr>
              <a:buNone/>
            </a:pPr>
            <a:endParaRPr lang="es-ES_tradnl" sz="1200" b="1" u="sng" dirty="0"/>
          </a:p>
          <a:p>
            <a:pPr marL="344488" lvl="1" indent="0">
              <a:buNone/>
            </a:pPr>
            <a:r>
              <a:rPr lang="es-ES_tradnl" sz="2800" dirty="0"/>
              <a:t>1.) Empleados regresan a sus casas sanos y salvos</a:t>
            </a:r>
          </a:p>
          <a:p>
            <a:pPr marL="344488" lvl="1" indent="0">
              <a:buNone/>
            </a:pPr>
            <a:r>
              <a:rPr lang="es-ES_tradnl" sz="2800" dirty="0"/>
              <a:t>2.) Mejorar su programa de seguridad con  </a:t>
            </a:r>
          </a:p>
          <a:p>
            <a:pPr marL="344488" lvl="1" indent="0">
              <a:buNone/>
            </a:pPr>
            <a:r>
              <a:rPr lang="es-ES_tradnl" sz="2800" dirty="0"/>
              <a:t>     la electricidad</a:t>
            </a:r>
          </a:p>
          <a:p>
            <a:pPr marL="344488" lvl="1" indent="0">
              <a:buNone/>
            </a:pPr>
            <a:r>
              <a:rPr lang="es-ES_tradnl" sz="2800" dirty="0"/>
              <a:t>3.) Cumplir con el Acuerdo de Alianza </a:t>
            </a:r>
          </a:p>
          <a:p>
            <a:pPr marL="344488" lvl="1" indent="0">
              <a:buNone/>
            </a:pPr>
            <a:r>
              <a:rPr lang="es-ES_tradnl" sz="2800" dirty="0"/>
              <a:t>     OSHA AMI </a:t>
            </a:r>
          </a:p>
          <a:p>
            <a:pPr marL="344488" lvl="1" indent="0">
              <a:buNone/>
            </a:pPr>
            <a:r>
              <a:rPr lang="es-ES_tradnl" sz="1600" dirty="0"/>
              <a:t>	- Desarrollar y brindar entrenamientos &amp; programas educativos para la 	  	   industria de los champiñones</a:t>
            </a:r>
          </a:p>
          <a:p>
            <a:pPr marL="687388" lvl="1" indent="0">
              <a:buNone/>
            </a:pPr>
            <a:r>
              <a:rPr lang="es-ES_tradnl" sz="1600" dirty="0"/>
              <a:t>	- </a:t>
            </a:r>
            <a:r>
              <a:rPr lang="es-ES_tradnl" sz="1600" u="sng" dirty="0"/>
              <a:t>Prevenir o Reducir:</a:t>
            </a:r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1600" dirty="0"/>
              <a:t>	1.) Caídas;</a:t>
            </a:r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1600" dirty="0"/>
              <a:t>	2.) Amputaciones;</a:t>
            </a:r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1600" dirty="0"/>
              <a:t>	3.) Peligros Químicos; </a:t>
            </a:r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1600" dirty="0"/>
              <a:t>	4.) Eléctricos;</a:t>
            </a:r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1600" dirty="0"/>
              <a:t>	5.) Físicos</a:t>
            </a:r>
          </a:p>
          <a:p>
            <a:pPr marL="344488" lvl="1" indent="0">
              <a:buNone/>
            </a:pPr>
            <a:endParaRPr lang="en-US" sz="3200" dirty="0"/>
          </a:p>
          <a:p>
            <a:pPr marL="687388" lvl="1" indent="0">
              <a:buNone/>
            </a:pPr>
            <a:endParaRPr lang="en-US" sz="8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n-US" sz="800" dirty="0"/>
              <a:t> </a:t>
            </a:r>
          </a:p>
          <a:p>
            <a:pPr marL="687388" lvl="1" indent="0">
              <a:buNone/>
            </a:pPr>
            <a:endParaRPr lang="en-US" sz="20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s-ES_tradnl" sz="3200" b="1" dirty="0"/>
              <a:t>¿Qué peligros eléctricos son más comunes en su empresa?</a:t>
            </a:r>
            <a:endParaRPr lang="es-ES_tradnl" sz="16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800" dirty="0"/>
              <a:t> </a:t>
            </a:r>
          </a:p>
          <a:p>
            <a:pPr marL="687388" lvl="1" indent="0">
              <a:buNone/>
            </a:pPr>
            <a:endParaRPr lang="en-US" sz="20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Mejores Prácticas Más Comunes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Electricistas entrenados y calificados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Aquellos empleados que trabajan con equipos 	  	     eléctricos deben estar entrenados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Todos los empleados están capacitados para 		identificar los riesgos eléctricos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Luces de cosecha aprobadas o inspeccionadas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5.) Uso de interruptor de corriente GFCIs.</a:t>
            </a: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Entrenados y calificados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Según la definición de OSHA:</a:t>
            </a:r>
          </a:p>
          <a:p>
            <a:pPr marL="1487488" lvl="1" indent="0" algn="ctr">
              <a:buNone/>
              <a:tabLst>
                <a:tab pos="1143000" algn="l"/>
              </a:tabLst>
            </a:pPr>
            <a:endParaRPr lang="es-ES_tradnl" sz="1800" i="1" dirty="0"/>
          </a:p>
          <a:p>
            <a:pPr marL="1487488" lvl="1" indent="0">
              <a:buNone/>
              <a:tabLst>
                <a:tab pos="1143000" algn="l"/>
              </a:tabLst>
            </a:pPr>
            <a:r>
              <a:rPr lang="es-ES_tradnl" sz="1800" i="1" dirty="0"/>
              <a:t>“Aquella persona que ha recibido entrenamiento y ha demostrado habilidad y conocimiento en la construcción y operación de equipos eléctricos y en la instalación y los peligros involucrados.”</a:t>
            </a: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Según la definición de NEC: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1485900" lvl="1" indent="0">
              <a:buNone/>
            </a:pPr>
            <a:r>
              <a:rPr lang="es-ES_tradnl" sz="1800" i="1" dirty="0"/>
              <a:t>“Aquella persona que tiene habilidad y conocimiento sobre la construcción y operación de equipos eléctricos e instalación y que ha recibido entrenamiento de seguridad para reconocer y evitar los </a:t>
            </a:r>
            <a:br>
              <a:rPr lang="es-ES_tradnl" sz="1800" i="1" dirty="0"/>
            </a:br>
            <a:r>
              <a:rPr lang="es-ES_tradnl" sz="1800" i="1" dirty="0"/>
              <a:t>riesgos involucrados.”</a:t>
            </a:r>
          </a:p>
          <a:p>
            <a:pPr marL="1485900" lvl="1" indent="0" algn="ctr">
              <a:buNone/>
            </a:pPr>
            <a:endParaRPr lang="es-ES_tradnl" sz="1800" i="1" dirty="0"/>
          </a:p>
          <a:p>
            <a:pPr marL="1485900" lvl="1" indent="-342900">
              <a:buNone/>
            </a:pPr>
            <a:r>
              <a:rPr lang="es-ES_tradnl" sz="2000" b="1" dirty="0"/>
              <a:t>3.) Si no cumplen con estos requisitos no son electricistas calificados</a:t>
            </a:r>
          </a:p>
          <a:p>
            <a:pPr marL="1485900" lvl="1" indent="0" algn="ctr">
              <a:buNone/>
            </a:pPr>
            <a:endParaRPr lang="en-US" sz="18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Entrenados y calificados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Contrate a electricistas calificados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Entrene a sus electricistas sobre los peligros eléctricos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 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Entrene a sus electricistas sobre procedimientos de 	     trabajo seguros</a:t>
            </a:r>
          </a:p>
          <a:p>
            <a:pPr marL="1485900" lvl="1" indent="0" algn="ctr">
              <a:buNone/>
            </a:pPr>
            <a:endParaRPr lang="en-US" sz="18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Empleados que trabajan con equipos eléctricos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Revise condiciones inseguras más comunes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Capacítelos para que inspeccionen los equipos antes 	de usarlos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Especifique los procedimientos para reparar equipos 	     dañados</a:t>
            </a:r>
            <a:endParaRPr lang="es-ES_tradnl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Todos los empleados capacitados en…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Identificación de falta de enchufes con cable a tierra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Remoción de cables visiblemente dañados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Informe sobre descargas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“me dio una descarga eléctrica”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“sentí hormigueo”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Etc.</a:t>
            </a: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Luces de cosecha aceptables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La única solución ‘aceptada por OSHA’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Diseñadas y calificadas para ambientes húmedos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‘Caras’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Aprobadas por los laboratorios de prueba nacionales 	  	     (ETL, UL, etc.)</a:t>
            </a:r>
            <a:endParaRPr lang="es-ES_tradnl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Inspeccionar Luces de Cosecha no aceptadas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NO es una solución ‘aceptable’ para OSHA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Simple inspección visual por empleados que mueven las 	     luces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Inspección detallada por una persona calificada por los 	     menos una vez al año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Remoción de luces con caja de balastro de metal. 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5.) Sistema para mantener registros/documentación</a:t>
            </a:r>
            <a:endParaRPr lang="es-ES_tradnl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Uso de interruptores GFCI (Mantenimiento)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Equipos con protección de carga en el cable y 	enchufes usados para mantenimiento</a:t>
            </a:r>
            <a:endParaRPr lang="es-ES_tradnl" sz="2000" dirty="0"/>
          </a:p>
        </p:txBody>
      </p:sp>
      <p:pic>
        <p:nvPicPr>
          <p:cNvPr id="1026" name="Picture 2" descr="C:\Users\johnh\Desktop\30338024%20GF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124200" cy="3124200"/>
          </a:xfrm>
          <a:prstGeom prst="rect">
            <a:avLst/>
          </a:prstGeom>
          <a:noFill/>
        </p:spPr>
      </p:pic>
      <p:pic>
        <p:nvPicPr>
          <p:cNvPr id="1027" name="Picture 3" descr="C:\Users\johnh\Desktop\hr_c_main_12-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58792"/>
            <a:ext cx="2590800" cy="321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600" dirty="0"/>
              <a:t>Mejores Prácticas en la Industria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Uso de interruptores GFCI (Todas las Áreas)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Se requiere el uso de GFCI en ambientes húmedos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Han sido implementados exitosamente en muchas fincas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Proporcionan una protección superior para los empleados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Otras implicaciones con compañías de seguro</a:t>
            </a:r>
            <a:endParaRPr lang="es-ES_tradn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762000"/>
          </a:xfrm>
        </p:spPr>
        <p:txBody>
          <a:bodyPr>
            <a:noAutofit/>
          </a:bodyPr>
          <a:lstStyle/>
          <a:p>
            <a:r>
              <a:rPr lang="es-ES_tradnl" sz="3200" dirty="0"/>
              <a:t>Revisión de Datos y Citaciones de OSHA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Encuesta</a:t>
            </a:r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r>
              <a:rPr lang="es-ES_tradnl" sz="2000" b="1" dirty="0"/>
              <a:t>Resultados de encuestas del programa de seguridad:</a:t>
            </a:r>
            <a:endParaRPr lang="es-ES_tradnl" sz="14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800" dirty="0"/>
              <a:t> </a:t>
            </a:r>
          </a:p>
          <a:p>
            <a:pPr marL="687388" lvl="1" indent="0">
              <a:buNone/>
            </a:pPr>
            <a:endParaRPr lang="es-ES_tradnl" sz="2000" b="1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22510"/>
              </p:ext>
            </p:extLst>
          </p:nvPr>
        </p:nvGraphicFramePr>
        <p:xfrm>
          <a:off x="2895600" y="2590800"/>
          <a:ext cx="3367290" cy="34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Posición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Programa</a:t>
                      </a:r>
                    </a:p>
                  </a:txBody>
                  <a:tcPr marL="65561" marR="65561" marT="32780" marB="32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1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Peligros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Eléctricos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2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Peligros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de Comunicación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3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Bloqueo/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Etiquetado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4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Resbalones,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Tropezones y Caídas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5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Cubiertas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de Maquinarias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6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Equipo de Protección Personal</a:t>
                      </a: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7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Plan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de Acción de Emergencia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8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Vehículos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Industriales Motorizados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9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Protección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de Caídas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10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Ergonomía</a:t>
                      </a: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11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Mantenimiento</a:t>
                      </a: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885">
                <a:tc>
                  <a:txBody>
                    <a:bodyPr/>
                    <a:lstStyle/>
                    <a:p>
                      <a:pPr algn="ctr"/>
                      <a:r>
                        <a:rPr lang="es-MX" sz="1300" noProof="0" dirty="0"/>
                        <a:t>12</a:t>
                      </a:r>
                    </a:p>
                  </a:txBody>
                  <a:tcPr marL="65561" marR="65561" marT="32780" marB="3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Espacios</a:t>
                      </a:r>
                      <a:r>
                        <a:rPr lang="es-MX" sz="13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Reducidos</a:t>
                      </a:r>
                      <a:endParaRPr lang="es-MX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9" marR="6829" marT="6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8830241">
            <a:off x="5964178" y="2591811"/>
            <a:ext cx="914400" cy="228600"/>
          </a:xfrm>
          <a:prstGeom prst="rightArrow">
            <a:avLst>
              <a:gd name="adj1" fmla="val 30000"/>
              <a:gd name="adj2" fmla="val 82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s-ES_tradnl" sz="3200" b="1" dirty="0"/>
              <a:t>¿Qué practicas de seguridad eléctrica ha implementado en su operación?</a:t>
            </a:r>
            <a:endParaRPr lang="es-ES_tradnl" sz="16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n-US" sz="800" dirty="0"/>
              <a:t> </a:t>
            </a:r>
          </a:p>
          <a:p>
            <a:pPr marL="687388" lvl="1" indent="0">
              <a:buNone/>
            </a:pPr>
            <a:endParaRPr lang="en-US" sz="20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n-US" sz="3600" dirty="0"/>
              <a:t>Areas for future improvement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Áreas de Mejoramiento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Oportunidades de entrenamiento: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Electricistas calificados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Empleados que mueven o trabajan con equipos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Todos los empleados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Procedimientos adecuados de seguridad eléctrica: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Cortar la electricidad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Bloqueo/Etiquetado (LOTO)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	- Equipo de Protección Personal	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Implementación de protección con interruptores GFCI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Programa de identificación y reparación del equipo 	   	     dañado</a:t>
            </a:r>
            <a:endParaRPr lang="es-ES_tradnl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s-ES_tradnl" sz="3200" b="1" dirty="0"/>
              <a:t>¿Qué área piensa desarrollar este año?</a:t>
            </a:r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n-US" sz="3600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Conclusión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1033463" lvl="1" indent="-346075">
              <a:buNone/>
              <a:tabLst>
                <a:tab pos="1143000" algn="l"/>
              </a:tabLst>
            </a:pPr>
            <a:r>
              <a:rPr lang="es-ES_tradnl" sz="2000" b="1" dirty="0"/>
              <a:t>1.) Nuestros empleados se enfrentan a peligros eléctricos todos los días.</a:t>
            </a:r>
          </a:p>
          <a:p>
            <a:pPr marL="1033463" lvl="1" indent="-346075">
              <a:spcBef>
                <a:spcPts val="0"/>
              </a:spcBef>
              <a:buNone/>
              <a:tabLst>
                <a:tab pos="1143000" algn="l"/>
              </a:tabLst>
            </a:pPr>
            <a:r>
              <a:rPr lang="es-ES_tradnl" sz="800" b="1" dirty="0"/>
              <a:t>		</a:t>
            </a:r>
          </a:p>
          <a:p>
            <a:pPr marL="1028700" lvl="1" indent="-341313">
              <a:buNone/>
              <a:tabLst>
                <a:tab pos="1143000" algn="l"/>
              </a:tabLst>
            </a:pPr>
            <a:r>
              <a:rPr lang="es-ES_tradnl" sz="2000" b="1" dirty="0"/>
              <a:t>2.) Los empleados que trabajan con sistemas eléctricos deben estar calificados.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1033463" lvl="1" indent="-346075">
              <a:buNone/>
              <a:tabLst>
                <a:tab pos="1143000" algn="l"/>
              </a:tabLst>
            </a:pPr>
            <a:r>
              <a:rPr lang="es-ES_tradnl" sz="2000" b="1" dirty="0"/>
              <a:t>3.) Han sucedido varias muertes y lesiones graves relacionadas a los peligros eléctricos</a:t>
            </a:r>
          </a:p>
          <a:p>
            <a:pPr marL="1033463" lvl="1" indent="-346075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1028700" lvl="1" indent="-341313">
              <a:buNone/>
            </a:pPr>
            <a:r>
              <a:rPr lang="es-ES_tradnl" sz="2000" b="1" dirty="0"/>
              <a:t>4.) Identificar y eliminar estos peligros puede ser tan simple como decirle a los empleados que buscar.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1033463" lvl="1" indent="-346075">
              <a:buNone/>
            </a:pPr>
            <a:r>
              <a:rPr lang="es-ES_tradnl" sz="2000" b="1" dirty="0"/>
              <a:t>5.) Tomar pasos para asegurar las áreas eléctricas es absolutamente imperativo.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81000" y="-152400"/>
            <a:ext cx="8305800" cy="556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/>
              <a:t>¡</a:t>
            </a:r>
            <a:r>
              <a:rPr lang="en-US" sz="6000" b="1" dirty="0"/>
              <a:t>Gracias!</a:t>
            </a:r>
            <a:endParaRPr lang="en-US" sz="60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n-US" sz="800" dirty="0"/>
              <a:t> </a:t>
            </a:r>
          </a:p>
          <a:p>
            <a:pPr marL="687388" lvl="1" indent="0">
              <a:buNone/>
            </a:pPr>
            <a:endParaRPr lang="en-US" sz="20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762000" y="3124200"/>
            <a:ext cx="81534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s-ES_tradnl" sz="2400" b="1" dirty="0"/>
              <a:t>Héctor Núñez Contreras</a:t>
            </a:r>
            <a:br>
              <a:rPr lang="es-ES_tradnl" sz="2400" b="1" dirty="0"/>
            </a:br>
            <a:r>
              <a:rPr lang="es-ES_tradnl" sz="2400" b="1" dirty="0"/>
              <a:t>Programa de Educación sobre Pesticidas Penn State</a:t>
            </a:r>
            <a:br>
              <a:rPr lang="es-ES_tradnl" sz="2400" b="1" dirty="0"/>
            </a:br>
            <a:r>
              <a:rPr lang="es-ES_tradnl" sz="2400" b="1" dirty="0">
                <a:hlinkClick r:id="rId2"/>
              </a:rPr>
              <a:t>nunez@psu.edu</a:t>
            </a:r>
            <a:br>
              <a:rPr lang="es-ES_tradnl" sz="2400" b="1" dirty="0"/>
            </a:br>
            <a:r>
              <a:rPr lang="es-ES_tradnl" sz="2400" b="1" dirty="0"/>
              <a:t>814-470-0861 </a:t>
            </a:r>
          </a:p>
          <a:p>
            <a:pPr algn="r"/>
            <a:r>
              <a:rPr lang="es-ES_tradnl" sz="2400" b="1" dirty="0"/>
              <a:t> </a:t>
            </a:r>
          </a:p>
          <a:p>
            <a:pPr algn="r"/>
            <a:r>
              <a:rPr lang="es-ES_tradnl" sz="2400" b="1" dirty="0"/>
              <a:t>John S. </a:t>
            </a:r>
            <a:r>
              <a:rPr lang="es-ES_tradnl" sz="2400" b="1" dirty="0" err="1"/>
              <a:t>Hillard</a:t>
            </a:r>
            <a:r>
              <a:rPr lang="es-ES_tradnl" sz="2400" b="1" dirty="0"/>
              <a:t>, </a:t>
            </a:r>
            <a:r>
              <a:rPr lang="es-ES_tradnl" sz="2400" b="1" dirty="0" err="1"/>
              <a:t>CSP</a:t>
            </a:r>
            <a:endParaRPr lang="es-ES_tradnl" sz="2400" b="1" dirty="0"/>
          </a:p>
          <a:p>
            <a:pPr algn="r"/>
            <a:r>
              <a:rPr lang="es-ES_tradnl" sz="2400" b="1" dirty="0"/>
              <a:t>Consultor de Control de Riesgos </a:t>
            </a:r>
          </a:p>
          <a:p>
            <a:pPr algn="r"/>
            <a:r>
              <a:rPr lang="es-ES_tradnl" sz="2400" b="1" dirty="0">
                <a:hlinkClick r:id="rId3"/>
              </a:rPr>
              <a:t>jhillard@murrayins.com</a:t>
            </a:r>
            <a:endParaRPr lang="es-ES_tradnl" sz="2400" b="1" dirty="0"/>
          </a:p>
          <a:p>
            <a:pPr algn="r"/>
            <a:r>
              <a:rPr lang="es-ES_tradnl" sz="2400" b="1" dirty="0"/>
              <a:t>717-606-5904</a:t>
            </a:r>
          </a:p>
          <a:p>
            <a:pPr algn="r"/>
            <a:endParaRPr lang="es-ES_tradnl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dirty="0"/>
              <a:t>Revisión de Datos y Multas de OSHA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Citaciones Relacionadas a la Electricidad</a:t>
            </a:r>
          </a:p>
          <a:p>
            <a:pPr marL="687388" lvl="1" indent="0">
              <a:buNone/>
            </a:pPr>
            <a:endParaRPr lang="es-ES_tradnl" sz="8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s-ES_tradnl" sz="800" dirty="0"/>
              <a:t> </a:t>
            </a:r>
          </a:p>
          <a:p>
            <a:pPr marL="687388" lvl="1" indent="0">
              <a:buNone/>
            </a:pPr>
            <a:endParaRPr lang="es-ES_tradnl" sz="2000" b="1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  <a:p>
            <a:pPr marL="687388" lvl="1" indent="0">
              <a:buNone/>
            </a:pPr>
            <a:endParaRPr lang="es-ES_tradnl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678"/>
              </p:ext>
            </p:extLst>
          </p:nvPr>
        </p:nvGraphicFramePr>
        <p:xfrm>
          <a:off x="1371600" y="1844040"/>
          <a:ext cx="64770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800" noProof="0" dirty="0"/>
                        <a:t>Peligro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/>
                        <a:t>Estándar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/>
                        <a:t>Citaciones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Cláusula</a:t>
                      </a:r>
                      <a:r>
                        <a:rPr lang="es-ES_tradnl" baseline="0" noProof="0" dirty="0"/>
                        <a:t> de actividades </a:t>
                      </a:r>
                      <a:r>
                        <a:rPr lang="es-ES_tradnl" noProof="0" dirty="0"/>
                        <a:t>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5</a:t>
                      </a:r>
                      <a:r>
                        <a:rPr lang="es-ES_tradnl" baseline="0" noProof="0" dirty="0"/>
                        <a:t> (a) (1)</a:t>
                      </a:r>
                      <a:endParaRPr lang="es-ES_tradnl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463550" algn="l"/>
                        </a:tabLst>
                      </a:pPr>
                      <a:r>
                        <a:rPr lang="es-ES_tradnl" baseline="0" noProof="0" dirty="0"/>
                        <a:t>	- Falta de protecciones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463550" algn="l"/>
                        </a:tabLst>
                      </a:pPr>
                      <a:r>
                        <a:rPr lang="es-ES_tradnl" noProof="0" dirty="0"/>
                        <a:t>	- Paneles</a:t>
                      </a:r>
                      <a:r>
                        <a:rPr lang="es-ES_tradnl" baseline="0" noProof="0" dirty="0"/>
                        <a:t> exteriores dañados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Inspección, instalación y 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303 (b)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aseline="0" noProof="0" dirty="0"/>
                        <a:t>Protección de fluctuaciones eléctricas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304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aseline="0" noProof="0" dirty="0"/>
                        <a:t>Gabinetes, cajas y accesorios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305 (b)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Uso</a:t>
                      </a:r>
                      <a:r>
                        <a:rPr lang="es-ES_tradnl" baseline="0" noProof="0" dirty="0"/>
                        <a:t> de cables flexibles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305 (g)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Aparatos de uso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305 (j)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Aparatos</a:t>
                      </a:r>
                      <a:r>
                        <a:rPr lang="es-ES_tradnl" baseline="0" noProof="0" dirty="0"/>
                        <a:t> eléctricos portátiles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334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s-ES_tradnl" sz="3200" b="1" dirty="0"/>
              <a:t>¿Usted ha sufrido alguna lesión que involucre electricidad en su </a:t>
            </a:r>
            <a:br>
              <a:rPr lang="es-ES_tradnl" sz="3200" b="1" dirty="0"/>
            </a:br>
            <a:r>
              <a:rPr lang="es-ES_tradnl" sz="3200" b="1" dirty="0"/>
              <a:t>lugar de trabajo?</a:t>
            </a:r>
            <a:endParaRPr lang="es-ES_tradnl" sz="1600" dirty="0"/>
          </a:p>
          <a:p>
            <a:pPr marL="687388" lvl="1" indent="0">
              <a:buNone/>
              <a:tabLst>
                <a:tab pos="1198563" algn="l"/>
              </a:tabLst>
            </a:pPr>
            <a:r>
              <a:rPr lang="en-US" sz="800" dirty="0"/>
              <a:t> </a:t>
            </a:r>
          </a:p>
          <a:p>
            <a:pPr marL="687388" lvl="1" indent="0">
              <a:buNone/>
            </a:pPr>
            <a:endParaRPr lang="en-US" sz="20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5715000" y="3058510"/>
            <a:ext cx="2895600" cy="2133600"/>
            <a:chOff x="10896600" y="-599090"/>
            <a:chExt cx="2895600" cy="2133600"/>
          </a:xfrm>
        </p:grpSpPr>
        <p:sp>
          <p:nvSpPr>
            <p:cNvPr id="126" name="Arc 125"/>
            <p:cNvSpPr/>
            <p:nvPr/>
          </p:nvSpPr>
          <p:spPr>
            <a:xfrm>
              <a:off x="11385330" y="-554420"/>
              <a:ext cx="1905000" cy="2002220"/>
            </a:xfrm>
            <a:prstGeom prst="arc">
              <a:avLst>
                <a:gd name="adj1" fmla="val 16200000"/>
                <a:gd name="adj2" fmla="val 20572603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Arc 126"/>
            <p:cNvSpPr/>
            <p:nvPr/>
          </p:nvSpPr>
          <p:spPr>
            <a:xfrm>
              <a:off x="11658600" y="-533400"/>
              <a:ext cx="1371600" cy="2057400"/>
            </a:xfrm>
            <a:prstGeom prst="arc">
              <a:avLst>
                <a:gd name="adj1" fmla="val 16200000"/>
                <a:gd name="adj2" fmla="val 2068380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Arc 127"/>
            <p:cNvSpPr/>
            <p:nvPr/>
          </p:nvSpPr>
          <p:spPr>
            <a:xfrm>
              <a:off x="11125200" y="-564930"/>
              <a:ext cx="2438400" cy="2002220"/>
            </a:xfrm>
            <a:prstGeom prst="arc">
              <a:avLst>
                <a:gd name="adj1" fmla="val 16200000"/>
                <a:gd name="adj2" fmla="val 2113203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c 128"/>
            <p:cNvSpPr/>
            <p:nvPr/>
          </p:nvSpPr>
          <p:spPr>
            <a:xfrm>
              <a:off x="10896600" y="-599090"/>
              <a:ext cx="2895600" cy="2133600"/>
            </a:xfrm>
            <a:prstGeom prst="arc">
              <a:avLst>
                <a:gd name="adj1" fmla="val 16200000"/>
                <a:gd name="adj2" fmla="val 21137435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943600" y="3092670"/>
            <a:ext cx="2438400" cy="2012730"/>
            <a:chOff x="5943600" y="3082160"/>
            <a:chExt cx="2438400" cy="2012730"/>
          </a:xfrm>
        </p:grpSpPr>
        <p:sp>
          <p:nvSpPr>
            <p:cNvPr id="137" name="Arc 136"/>
            <p:cNvSpPr/>
            <p:nvPr/>
          </p:nvSpPr>
          <p:spPr>
            <a:xfrm>
              <a:off x="6203730" y="3092670"/>
              <a:ext cx="1905000" cy="2002220"/>
            </a:xfrm>
            <a:prstGeom prst="arc">
              <a:avLst>
                <a:gd name="adj1" fmla="val 16200000"/>
                <a:gd name="adj2" fmla="val 20572603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38" name="Arc 137"/>
            <p:cNvSpPr/>
            <p:nvPr/>
          </p:nvSpPr>
          <p:spPr>
            <a:xfrm>
              <a:off x="5943600" y="3082160"/>
              <a:ext cx="2438400" cy="2002220"/>
            </a:xfrm>
            <a:prstGeom prst="arc">
              <a:avLst>
                <a:gd name="adj1" fmla="val 16200000"/>
                <a:gd name="adj2" fmla="val 2113203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Analogía con Manguera de Agua</a:t>
            </a:r>
          </a:p>
          <a:p>
            <a:pPr marL="687388" lvl="1" indent="0">
              <a:buNone/>
            </a:pPr>
            <a:endParaRPr lang="en-US" sz="800" b="1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427890" y="3048000"/>
            <a:ext cx="3962400" cy="1905000"/>
          </a:xfrm>
          <a:prstGeom prst="curvedConnector3">
            <a:avLst>
              <a:gd name="adj1" fmla="val 46021"/>
            </a:avLst>
          </a:prstGeom>
          <a:ln w="508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90290" y="2743200"/>
            <a:ext cx="152400" cy="609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apezoid 10"/>
          <p:cNvSpPr/>
          <p:nvPr/>
        </p:nvSpPr>
        <p:spPr>
          <a:xfrm rot="5400000">
            <a:off x="6682390" y="2755900"/>
            <a:ext cx="330200" cy="609600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5943600" y="3073620"/>
            <a:ext cx="2438400" cy="2012730"/>
            <a:chOff x="5943600" y="3082160"/>
            <a:chExt cx="2438400" cy="2012730"/>
          </a:xfrm>
        </p:grpSpPr>
        <p:sp>
          <p:nvSpPr>
            <p:cNvPr id="12" name="Arc 11"/>
            <p:cNvSpPr/>
            <p:nvPr/>
          </p:nvSpPr>
          <p:spPr>
            <a:xfrm>
              <a:off x="6203730" y="3092670"/>
              <a:ext cx="1905000" cy="2002220"/>
            </a:xfrm>
            <a:prstGeom prst="arc">
              <a:avLst>
                <a:gd name="adj1" fmla="val 16200000"/>
                <a:gd name="adj2" fmla="val 2057260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4" name="Arc 13"/>
            <p:cNvSpPr/>
            <p:nvPr/>
          </p:nvSpPr>
          <p:spPr>
            <a:xfrm>
              <a:off x="5943600" y="3082160"/>
              <a:ext cx="2438400" cy="2002220"/>
            </a:xfrm>
            <a:prstGeom prst="arc">
              <a:avLst>
                <a:gd name="adj1" fmla="val 16200000"/>
                <a:gd name="adj2" fmla="val 211320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715000" y="3048000"/>
            <a:ext cx="2895600" cy="2133600"/>
            <a:chOff x="5715000" y="3048000"/>
            <a:chExt cx="2895600" cy="2133600"/>
          </a:xfrm>
        </p:grpSpPr>
        <p:sp>
          <p:nvSpPr>
            <p:cNvPr id="13" name="Arc 12"/>
            <p:cNvSpPr/>
            <p:nvPr/>
          </p:nvSpPr>
          <p:spPr>
            <a:xfrm>
              <a:off x="6477000" y="3113690"/>
              <a:ext cx="1371600" cy="2057400"/>
            </a:xfrm>
            <a:prstGeom prst="arc">
              <a:avLst>
                <a:gd name="adj1" fmla="val 16200000"/>
                <a:gd name="adj2" fmla="val 206838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5" name="Arc 14"/>
            <p:cNvSpPr/>
            <p:nvPr/>
          </p:nvSpPr>
          <p:spPr>
            <a:xfrm>
              <a:off x="5715000" y="3048000"/>
              <a:ext cx="2895600" cy="2133600"/>
            </a:xfrm>
            <a:prstGeom prst="arc">
              <a:avLst>
                <a:gd name="adj1" fmla="val 16200000"/>
                <a:gd name="adj2" fmla="val 211374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rot="16200000" flipH="1">
            <a:off x="2580290" y="4876800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2351690" y="4953000"/>
            <a:ext cx="501870" cy="18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648200"/>
            <a:ext cx="2362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Resistencia (ohms) – Diámetro de la manguera</a:t>
            </a:r>
          </a:p>
        </p:txBody>
      </p:sp>
      <p:cxnSp>
        <p:nvCxnSpPr>
          <p:cNvPr id="31" name="Straight Arrow Connector 30"/>
          <p:cNvCxnSpPr>
            <a:stCxn id="36" idx="3"/>
          </p:cNvCxnSpPr>
          <p:nvPr/>
        </p:nvCxnSpPr>
        <p:spPr>
          <a:xfrm>
            <a:off x="4028090" y="3204865"/>
            <a:ext cx="685800" cy="24515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65890" y="2743200"/>
            <a:ext cx="2362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Corriente (amperes) – velocidad de flujo en un punto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858000" y="3276600"/>
            <a:ext cx="1981200" cy="1981200"/>
            <a:chOff x="6858000" y="3276600"/>
            <a:chExt cx="1981200" cy="1981200"/>
          </a:xfrm>
        </p:grpSpPr>
        <p:sp>
          <p:nvSpPr>
            <p:cNvPr id="63" name="Oval 62"/>
            <p:cNvSpPr/>
            <p:nvPr/>
          </p:nvSpPr>
          <p:spPr>
            <a:xfrm>
              <a:off x="7010400" y="34290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/>
            <p:cNvCxnSpPr>
              <a:endCxn id="74" idx="4"/>
            </p:cNvCxnSpPr>
            <p:nvPr/>
          </p:nvCxnSpPr>
          <p:spPr>
            <a:xfrm rot="16200000" flipH="1">
              <a:off x="6858000" y="4267200"/>
              <a:ext cx="1981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74" idx="6"/>
            </p:cNvCxnSpPr>
            <p:nvPr/>
          </p:nvCxnSpPr>
          <p:spPr>
            <a:xfrm rot="10800000" flipH="1">
              <a:off x="6858000" y="4267200"/>
              <a:ext cx="1981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74" idx="5"/>
            </p:cNvCxnSpPr>
            <p:nvPr/>
          </p:nvCxnSpPr>
          <p:spPr>
            <a:xfrm rot="16200000" flipH="1">
              <a:off x="7148140" y="3566740"/>
              <a:ext cx="1400920" cy="1400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74" idx="7"/>
            </p:cNvCxnSpPr>
            <p:nvPr/>
          </p:nvCxnSpPr>
          <p:spPr>
            <a:xfrm rot="5400000" flipH="1" flipV="1">
              <a:off x="7148140" y="3566740"/>
              <a:ext cx="1400920" cy="1400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86" idx="3"/>
          </p:cNvCxnSpPr>
          <p:nvPr/>
        </p:nvCxnSpPr>
        <p:spPr>
          <a:xfrm flipV="1">
            <a:off x="5867400" y="5029200"/>
            <a:ext cx="941989" cy="551766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505200" y="5257800"/>
            <a:ext cx="236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Electricidad (watts) – cantidad de fuerza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477000" y="4114800"/>
            <a:ext cx="2667000" cy="2286000"/>
            <a:chOff x="4876800" y="4114800"/>
            <a:chExt cx="2667000" cy="2286000"/>
          </a:xfrm>
        </p:grpSpPr>
        <p:sp>
          <p:nvSpPr>
            <p:cNvPr id="88" name="Rectangle 87"/>
            <p:cNvSpPr/>
            <p:nvPr/>
          </p:nvSpPr>
          <p:spPr>
            <a:xfrm>
              <a:off x="4876800" y="4114800"/>
              <a:ext cx="2667000" cy="304800"/>
            </a:xfrm>
            <a:prstGeom prst="rect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3886200" y="5105400"/>
              <a:ext cx="2286000" cy="304800"/>
            </a:xfrm>
            <a:prstGeom prst="rect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6248400" y="5105400"/>
              <a:ext cx="2286000" cy="304800"/>
            </a:xfrm>
            <a:prstGeom prst="rect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Oval 88"/>
          <p:cNvSpPr/>
          <p:nvPr/>
        </p:nvSpPr>
        <p:spPr>
          <a:xfrm>
            <a:off x="7800978" y="4222430"/>
            <a:ext cx="100015" cy="1000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4485290" y="1600200"/>
            <a:ext cx="2362200" cy="1733552"/>
            <a:chOff x="4485290" y="1600200"/>
            <a:chExt cx="2362200" cy="1733552"/>
          </a:xfrm>
        </p:grpSpPr>
        <p:cxnSp>
          <p:nvCxnSpPr>
            <p:cNvPr id="50" name="Straight Connector 49"/>
            <p:cNvCxnSpPr>
              <a:endCxn id="61" idx="2"/>
            </p:cNvCxnSpPr>
            <p:nvPr/>
          </p:nvCxnSpPr>
          <p:spPr>
            <a:xfrm rot="5400000" flipH="1" flipV="1">
              <a:off x="5144751" y="2602562"/>
              <a:ext cx="877669" cy="165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85290" y="1600200"/>
              <a:ext cx="2362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/>
                <a:t>Voltaje (voltios) – </a:t>
              </a:r>
            </a:p>
            <a:p>
              <a:pPr algn="ctr"/>
              <a:r>
                <a:rPr lang="es-ES_tradnl" dirty="0"/>
                <a:t> presión o fuerza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 flipH="1">
              <a:off x="5314950" y="2952752"/>
              <a:ext cx="381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5311140" y="2952751"/>
              <a:ext cx="381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ight Arrow 119"/>
          <p:cNvSpPr/>
          <p:nvPr/>
        </p:nvSpPr>
        <p:spPr>
          <a:xfrm rot="16200000">
            <a:off x="6819900" y="1790700"/>
            <a:ext cx="5334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ight Arrow 138"/>
          <p:cNvSpPr/>
          <p:nvPr/>
        </p:nvSpPr>
        <p:spPr>
          <a:xfrm rot="16200000">
            <a:off x="1104900" y="2857500"/>
            <a:ext cx="5334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86" grpId="1" animBg="1"/>
      <p:bldP spid="89" grpId="0" animBg="1"/>
      <p:bldP spid="120" grpId="0" animBg="1"/>
      <p:bldP spid="120" grpId="1" animBg="1"/>
      <p:bldP spid="120" grpId="2" animBg="1"/>
      <p:bldP spid="139" grpId="0" animBg="1"/>
      <p:bldP spid="139" grpId="1" animBg="1"/>
      <p:bldP spid="13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Tipos de Lesiones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Electrocución (Siempre Mortal)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Shock Eléctrico o Shock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Quemaduras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4.) Caídas (Lesiones Secundarias)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n-US" sz="2000" b="1" dirty="0"/>
              <a:t>	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639762"/>
          </a:xfrm>
        </p:spPr>
        <p:txBody>
          <a:bodyPr>
            <a:noAutofit/>
          </a:bodyPr>
          <a:lstStyle/>
          <a:p>
            <a:r>
              <a:rPr lang="es-ES_tradnl" sz="3200" dirty="0"/>
              <a:t>Conceptos Básicos de Electricidad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/>
              <a:t>Tres formas de recibir una descarga eléctrica:</a:t>
            </a:r>
          </a:p>
          <a:p>
            <a:pPr marL="687388" lvl="1" indent="0">
              <a:buNone/>
            </a:pPr>
            <a:endParaRPr lang="es-ES_tradnl" sz="8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800" b="1" dirty="0"/>
              <a:t>	</a:t>
            </a:r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1.) Contacto entre ambos conductores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2.) Contacto entre un conductor y tierra</a:t>
            </a:r>
          </a:p>
          <a:p>
            <a:pPr marL="687388" lvl="1" indent="0">
              <a:buNone/>
              <a:tabLst>
                <a:tab pos="1143000" algn="l"/>
              </a:tabLst>
            </a:pPr>
            <a:endParaRPr lang="es-ES_tradnl" sz="2000" b="1" dirty="0"/>
          </a:p>
          <a:p>
            <a:pPr marL="687388" lvl="1" indent="0">
              <a:buNone/>
              <a:tabLst>
                <a:tab pos="1143000" algn="l"/>
              </a:tabLst>
            </a:pPr>
            <a:r>
              <a:rPr lang="es-ES_tradnl" sz="2000" b="1" dirty="0"/>
              <a:t>	3.) Contacto con dispositivos electrificados y tierra</a:t>
            </a:r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  <a:p>
            <a:pPr marL="687388" lvl="1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apacitación sobre los Riesgos de la Electricidad&amp;quot;&quot;/&gt;&lt;property id=&quot;20307&quot; value=&quot;278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85&quot;/&gt;&lt;/object&gt;&lt;object type=&quot;3&quot; unique_id=&quot;10005&quot;&gt;&lt;property id=&quot;20148&quot; value=&quot;5&quot;/&gt;&lt;property id=&quot;20300&quot; value=&quot;Slide 3 - &amp;quot;Objetivo&amp;quot;&quot;/&gt;&lt;property id=&quot;20307&quot; value=&quot;360&quot;/&gt;&lt;/object&gt;&lt;object type=&quot;3&quot; unique_id=&quot;10006&quot;&gt;&lt;property id=&quot;20148&quot; value=&quot;5&quot;/&gt;&lt;property id=&quot;20300&quot; value=&quot;Slide 4 - &amp;quot;Revisión de Datos y Citaciones de OSHA&amp;quot;&quot;/&gt;&lt;property id=&quot;20307&quot; value=&quot;286&quot;/&gt;&lt;/object&gt;&lt;object type=&quot;3&quot; unique_id=&quot;10007&quot;&gt;&lt;property id=&quot;20148&quot; value=&quot;5&quot;/&gt;&lt;property id=&quot;20300&quot; value=&quot;Slide 5 - &amp;quot;Revisión de Datos y Multas de OSHA&amp;quot;&quot;/&gt;&lt;property id=&quot;20307&quot; value=&quot;293&quot;/&gt;&lt;/object&gt;&lt;object type=&quot;3&quot; unique_id=&quot;10008&quot;&gt;&lt;property id=&quot;20148&quot; value=&quot;5&quot;/&gt;&lt;property id=&quot;20300&quot; value=&quot;Slide 6&quot;/&gt;&lt;property id=&quot;20307&quot; value=&quot;385&quot;/&gt;&lt;/object&gt;&lt;object type=&quot;3&quot; unique_id=&quot;10009&quot;&gt;&lt;property id=&quot;20148&quot; value=&quot;5&quot;/&gt;&lt;property id=&quot;20300&quot; value=&quot;Slide 7 - &amp;quot;Conceptos Básicos de Electricidad&amp;quot;&quot;/&gt;&lt;property id=&quot;20307&quot; value=&quot;296&quot;/&gt;&lt;/object&gt;&lt;object type=&quot;3&quot; unique_id=&quot;10010&quot;&gt;&lt;property id=&quot;20148&quot; value=&quot;5&quot;/&gt;&lt;property id=&quot;20300&quot; value=&quot;Slide 8 - &amp;quot;Conceptos Básicos de Electricidad&amp;quot;&quot;/&gt;&lt;property id=&quot;20307&quot; value=&quot;362&quot;/&gt;&lt;/object&gt;&lt;object type=&quot;3&quot; unique_id=&quot;10011&quot;&gt;&lt;property id=&quot;20148&quot; value=&quot;5&quot;/&gt;&lt;property id=&quot;20300&quot; value=&quot;Slide 9 - &amp;quot;Conceptos Básicos de Electricidad&amp;quot;&quot;/&gt;&lt;property id=&quot;20307&quot; value=&quot;361&quot;/&gt;&lt;/object&gt;&lt;object type=&quot;3&quot; unique_id=&quot;10012&quot;&gt;&lt;property id=&quot;20148&quot; value=&quot;5&quot;/&gt;&lt;property id=&quot;20300&quot; value=&quot;Slide 10 - &amp;quot;Conceptos Básicos de Electricidad&amp;quot;&quot;/&gt;&lt;property id=&quot;20307&quot; value=&quot;363&quot;/&gt;&lt;/object&gt;&lt;object type=&quot;3&quot; unique_id=&quot;10013&quot;&gt;&lt;property id=&quot;20148&quot; value=&quot;5&quot;/&gt;&lt;property id=&quot;20300&quot; value=&quot;Slide 11 - &amp;quot;Conceptos Básicos de Electricidad&amp;quot;&quot;/&gt;&lt;property id=&quot;20307&quot; value=&quot;386&quot;/&gt;&lt;/object&gt;&lt;object type=&quot;3&quot; unique_id=&quot;10014&quot;&gt;&lt;property id=&quot;20148&quot; value=&quot;5&quot;/&gt;&lt;property id=&quot;20300&quot; value=&quot;Slide 12 - &amp;quot;Conceptos Básicos de Electricidad&amp;quot;&quot;/&gt;&lt;property id=&quot;20307&quot; value=&quot;399&quot;/&gt;&lt;/object&gt;&lt;object type=&quot;3&quot; unique_id=&quot;10015&quot;&gt;&lt;property id=&quot;20148&quot; value=&quot;5&quot;/&gt;&lt;property id=&quot;20300&quot; value=&quot;Slide 13 - &amp;quot;Conceptos Básicos de Electricidad&amp;quot;&quot;/&gt;&lt;property id=&quot;20307&quot; value=&quot;396&quot;/&gt;&lt;/object&gt;&lt;object type=&quot;3&quot; unique_id=&quot;10016&quot;&gt;&lt;property id=&quot;20148&quot; value=&quot;5&quot;/&gt;&lt;property id=&quot;20300&quot; value=&quot;Slide 14 - &amp;quot;Conceptos Básicos de Electricidad&amp;quot;&quot;/&gt;&lt;property id=&quot;20307&quot; value=&quot;397&quot;/&gt;&lt;/object&gt;&lt;object type=&quot;3&quot; unique_id=&quot;10017&quot;&gt;&lt;property id=&quot;20148&quot; value=&quot;5&quot;/&gt;&lt;property id=&quot;20300&quot; value=&quot;Slide 15 - &amp;quot;Conceptos Básicos de Electricidad&amp;quot;&quot;/&gt;&lt;property id=&quot;20307&quot; value=&quot;398&quot;/&gt;&lt;/object&gt;&lt;object type=&quot;3&quot; unique_id=&quot;10018&quot;&gt;&lt;property id=&quot;20148&quot; value=&quot;5&quot;/&gt;&lt;property id=&quot;20300&quot; value=&quot;Slide 16 - &amp;quot;Peligros Comunes en la Industria&amp;quot;&quot;/&gt;&lt;property id=&quot;20307&quot; value=&quot;365&quot;/&gt;&lt;/object&gt;&lt;object type=&quot;3&quot; unique_id=&quot;10019&quot;&gt;&lt;property id=&quot;20148&quot; value=&quot;5&quot;/&gt;&lt;property id=&quot;20300&quot; value=&quot;Slide 17 - &amp;quot;Peligros Comunes en la Industria&amp;quot;&quot;/&gt;&lt;property id=&quot;20307&quot; value=&quot;366&quot;/&gt;&lt;/object&gt;&lt;object type=&quot;3&quot; unique_id=&quot;10020&quot;&gt;&lt;property id=&quot;20148&quot; value=&quot;5&quot;/&gt;&lt;property id=&quot;20300&quot; value=&quot;Slide 18 - &amp;quot;Peligros Comunes en la Industria&amp;quot;&quot;/&gt;&lt;property id=&quot;20307&quot; value=&quot;368&quot;/&gt;&lt;/object&gt;&lt;object type=&quot;3&quot; unique_id=&quot;10021&quot;&gt;&lt;property id=&quot;20148&quot; value=&quot;5&quot;/&gt;&lt;property id=&quot;20300&quot; value=&quot;Slide 19 - &amp;quot;Peligros Comunes en la Industria&amp;quot;&quot;/&gt;&lt;property id=&quot;20307&quot; value=&quot;367&quot;/&gt;&lt;/object&gt;&lt;object type=&quot;3&quot; unique_id=&quot;10022&quot;&gt;&lt;property id=&quot;20148&quot; value=&quot;5&quot;/&gt;&lt;property id=&quot;20300&quot; value=&quot;Slide 20 - &amp;quot;Peligros Comunes en la Industria&amp;quot;&quot;/&gt;&lt;property id=&quot;20307&quot; value=&quot;374&quot;/&gt;&lt;/object&gt;&lt;object type=&quot;3&quot; unique_id=&quot;10023&quot;&gt;&lt;property id=&quot;20148&quot; value=&quot;5&quot;/&gt;&lt;property id=&quot;20300&quot; value=&quot;Slide 21 - &amp;quot;Peligros Comunes en la Industria&amp;quot;&quot;/&gt;&lt;property id=&quot;20307&quot; value=&quot;370&quot;/&gt;&lt;/object&gt;&lt;object type=&quot;3&quot; unique_id=&quot;10024&quot;&gt;&lt;property id=&quot;20148&quot; value=&quot;5&quot;/&gt;&lt;property id=&quot;20300&quot; value=&quot;Slide 22 - &amp;quot;Peligros Comunes en la Industria&amp;quot;&quot;/&gt;&lt;property id=&quot;20307&quot; value=&quot;371&quot;/&gt;&lt;/object&gt;&lt;object type=&quot;3&quot; unique_id=&quot;10025&quot;&gt;&lt;property id=&quot;20148&quot; value=&quot;5&quot;/&gt;&lt;property id=&quot;20300&quot; value=&quot;Slide 23 - &amp;quot;Peligros Comunes en la Industria&amp;quot;&quot;/&gt;&lt;property id=&quot;20307&quot; value=&quot;372&quot;/&gt;&lt;/object&gt;&lt;object type=&quot;3&quot; unique_id=&quot;10026&quot;&gt;&lt;property id=&quot;20148&quot; value=&quot;5&quot;/&gt;&lt;property id=&quot;20300&quot; value=&quot;Slide 24 - &amp;quot;Peligros Comunes en la Industria&amp;quot;&quot;/&gt;&lt;property id=&quot;20307&quot; value=&quot;373&quot;/&gt;&lt;/object&gt;&lt;object type=&quot;3&quot; unique_id=&quot;10027&quot;&gt;&lt;property id=&quot;20148&quot; value=&quot;5&quot;/&gt;&lt;property id=&quot;20300&quot; value=&quot;Slide 25 - &amp;quot;Peligros Comunes en la Industria&amp;quot;&quot;/&gt;&lt;property id=&quot;20307&quot; value=&quot;375&quot;/&gt;&lt;/object&gt;&lt;object type=&quot;3&quot; unique_id=&quot;10028&quot;&gt;&lt;property id=&quot;20148&quot; value=&quot;5&quot;/&gt;&lt;property id=&quot;20300&quot; value=&quot;Slide 26 - &amp;quot;Peligros Comunes en la Industria&amp;quot;&quot;/&gt;&lt;property id=&quot;20307&quot; value=&quot;377&quot;/&gt;&lt;/object&gt;&lt;object type=&quot;3&quot; unique_id=&quot;10029&quot;&gt;&lt;property id=&quot;20148&quot; value=&quot;5&quot;/&gt;&lt;property id=&quot;20300&quot; value=&quot;Slide 27 - &amp;quot;Peligros Comunes en la Industria&amp;quot;&quot;/&gt;&lt;property id=&quot;20307&quot; value=&quot;376&quot;/&gt;&lt;/object&gt;&lt;object type=&quot;3&quot; unique_id=&quot;10030&quot;&gt;&lt;property id=&quot;20148&quot; value=&quot;5&quot;/&gt;&lt;property id=&quot;20300&quot; value=&quot;Slide 28 - &amp;quot;Peligros Comunes en la Industria&amp;quot;&quot;/&gt;&lt;property id=&quot;20307&quot; value=&quot;378&quot;/&gt;&lt;/object&gt;&lt;object type=&quot;3&quot; unique_id=&quot;10031&quot;&gt;&lt;property id=&quot;20148&quot; value=&quot;5&quot;/&gt;&lt;property id=&quot;20300&quot; value=&quot;Slide 29 - &amp;quot;Peligros Comunes en la Industria&amp;quot;&quot;/&gt;&lt;property id=&quot;20307&quot; value=&quot;379&quot;/&gt;&lt;/object&gt;&lt;object type=&quot;3&quot; unique_id=&quot;10032&quot;&gt;&lt;property id=&quot;20148&quot; value=&quot;5&quot;/&gt;&lt;property id=&quot;20300&quot; value=&quot;Slide 30&quot;/&gt;&lt;property id=&quot;20307&quot; value=&quot;391&quot;/&gt;&lt;/object&gt;&lt;object type=&quot;3&quot; unique_id=&quot;10033&quot;&gt;&lt;property id=&quot;20148&quot; value=&quot;5&quot;/&gt;&lt;property id=&quot;20300&quot; value=&quot;Slide 31 - &amp;quot;Mejores Prácticas en la Industria&amp;quot;&quot;/&gt;&lt;property id=&quot;20307&quot; value=&quot;364&quot;/&gt;&lt;/object&gt;&lt;object type=&quot;3&quot; unique_id=&quot;10034&quot;&gt;&lt;property id=&quot;20148&quot; value=&quot;5&quot;/&gt;&lt;property id=&quot;20300&quot; value=&quot;Slide 32 - &amp;quot;Mejores Prácticas en la Industria&amp;quot;&quot;/&gt;&lt;property id=&quot;20307&quot; value=&quot;381&quot;/&gt;&lt;/object&gt;&lt;object type=&quot;3&quot; unique_id=&quot;10035&quot;&gt;&lt;property id=&quot;20148&quot; value=&quot;5&quot;/&gt;&lt;property id=&quot;20300&quot; value=&quot;Slide 33 - &amp;quot;Mejores Prácticas en la Industria&amp;quot;&quot;/&gt;&lt;property id=&quot;20307&quot; value=&quot;382&quot;/&gt;&lt;/object&gt;&lt;object type=&quot;3&quot; unique_id=&quot;10036&quot;&gt;&lt;property id=&quot;20148&quot; value=&quot;5&quot;/&gt;&lt;property id=&quot;20300&quot; value=&quot;Slide 34 - &amp;quot;Mejores Prácticas en la Industria&amp;quot;&quot;/&gt;&lt;property id=&quot;20307&quot; value=&quot;383&quot;/&gt;&lt;/object&gt;&lt;object type=&quot;3&quot; unique_id=&quot;10037&quot;&gt;&lt;property id=&quot;20148&quot; value=&quot;5&quot;/&gt;&lt;property id=&quot;20300&quot; value=&quot;Slide 35 - &amp;quot;Mejores Prácticas en la Industria&amp;quot;&quot;/&gt;&lt;property id=&quot;20307&quot; value=&quot;384&quot;/&gt;&lt;/object&gt;&lt;object type=&quot;3&quot; unique_id=&quot;10038&quot;&gt;&lt;property id=&quot;20148&quot; value=&quot;5&quot;/&gt;&lt;property id=&quot;20300&quot; value=&quot;Slide 36 - &amp;quot;Mejores Prácticas en la Industria&amp;quot;&quot;/&gt;&lt;property id=&quot;20307&quot; value=&quot;387&quot;/&gt;&lt;/object&gt;&lt;object type=&quot;3&quot; unique_id=&quot;10039&quot;&gt;&lt;property id=&quot;20148&quot; value=&quot;5&quot;/&gt;&lt;property id=&quot;20300&quot; value=&quot;Slide 37 - &amp;quot;Mejores Prácticas en la Industria&amp;quot;&quot;/&gt;&lt;property id=&quot;20307&quot; value=&quot;388&quot;/&gt;&lt;/object&gt;&lt;object type=&quot;3&quot; unique_id=&quot;10040&quot;&gt;&lt;property id=&quot;20148&quot; value=&quot;5&quot;/&gt;&lt;property id=&quot;20300&quot; value=&quot;Slide 38 - &amp;quot;Mejores Prácticas en la Industria&amp;quot;&quot;/&gt;&lt;property id=&quot;20307&quot; value=&quot;389&quot;/&gt;&lt;/object&gt;&lt;object type=&quot;3&quot; unique_id=&quot;10041&quot;&gt;&lt;property id=&quot;20148&quot; value=&quot;5&quot;/&gt;&lt;property id=&quot;20300&quot; value=&quot;Slide 39 - &amp;quot;Mejores Prácticas en la Industria&amp;quot;&quot;/&gt;&lt;property id=&quot;20307&quot; value=&quot;390&quot;/&gt;&lt;/object&gt;&lt;object type=&quot;3&quot; unique_id=&quot;10042&quot;&gt;&lt;property id=&quot;20148&quot; value=&quot;5&quot;/&gt;&lt;property id=&quot;20300&quot; value=&quot;Slide 40&quot;/&gt;&lt;property id=&quot;20307&quot; value=&quot;380&quot;/&gt;&lt;/object&gt;&lt;object type=&quot;3&quot; unique_id=&quot;10043&quot;&gt;&lt;property id=&quot;20148&quot; value=&quot;5&quot;/&gt;&lt;property id=&quot;20300&quot; value=&quot;Slide 41 - &amp;quot;Areas for future improvement&amp;quot;&quot;/&gt;&lt;property id=&quot;20307&quot; value=&quot;392&quot;/&gt;&lt;/object&gt;&lt;object type=&quot;3&quot; unique_id=&quot;10044&quot;&gt;&lt;property id=&quot;20148&quot; value=&quot;5&quot;/&gt;&lt;property id=&quot;20300&quot; value=&quot;Slide 42&quot;/&gt;&lt;property id=&quot;20307&quot; value=&quot;393&quot;/&gt;&lt;/object&gt;&lt;object type=&quot;3&quot; unique_id=&quot;10045&quot;&gt;&lt;property id=&quot;20148&quot; value=&quot;5&quot;/&gt;&lt;property id=&quot;20300&quot; value=&quot;Slide 43 - &amp;quot;Conclusion&amp;quot;&quot;/&gt;&lt;property id=&quot;20307&quot; value=&quot;395&quot;/&gt;&lt;/object&gt;&lt;object type=&quot;3&quot; unique_id=&quot;10046&quot;&gt;&lt;property id=&quot;20148&quot; value=&quot;5&quot;/&gt;&lt;property id=&quot;20300&quot; value=&quot;Slide 44&quot;/&gt;&lt;property id=&quot;20307&quot; value=&quot;359&quot;/&gt;&lt;/object&gt;&lt;/object&gt;&lt;object type=&quot;8&quot; unique_id=&quot;100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20326</TotalTime>
  <Words>909</Words>
  <Application>Microsoft Office PowerPoint</Application>
  <PresentationFormat>On-screen Show (4:3)</PresentationFormat>
  <Paragraphs>469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Myriad Pro</vt:lpstr>
      <vt:lpstr>Office Theme</vt:lpstr>
      <vt:lpstr>Capacitación sobre los Riesgos de la Electricidad</vt:lpstr>
      <vt:lpstr>Agenda</vt:lpstr>
      <vt:lpstr>Objetivo</vt:lpstr>
      <vt:lpstr>Revisión de Datos y Citaciones de OSHA</vt:lpstr>
      <vt:lpstr>Revisión de Datos y Multas de OSHA</vt:lpstr>
      <vt:lpstr>PowerPoint Presentation</vt:lpstr>
      <vt:lpstr>Conceptos Básicos de Electricidad</vt:lpstr>
      <vt:lpstr>Conceptos Básicos de Electricidad</vt:lpstr>
      <vt:lpstr>Conceptos Básicos de Electricidad</vt:lpstr>
      <vt:lpstr>Conceptos Básicos de Electricidad</vt:lpstr>
      <vt:lpstr>Conceptos Básicos de Electricidad</vt:lpstr>
      <vt:lpstr>Conceptos Básicos de Electricidad</vt:lpstr>
      <vt:lpstr>Conceptos Básicos de Electricidad</vt:lpstr>
      <vt:lpstr>Conceptos Básicos de Electricidad</vt:lpstr>
      <vt:lpstr>Conceptos Básicos de Electricidad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Peligros Comunes en la Industria</vt:lpstr>
      <vt:lpstr>PowerPoint Presentation</vt:lpstr>
      <vt:lpstr>Mejores Prácticas en la Industria</vt:lpstr>
      <vt:lpstr>Mejores Prácticas en la Industria</vt:lpstr>
      <vt:lpstr>Mejores Prácticas en la Industria</vt:lpstr>
      <vt:lpstr>Mejores Prácticas en la Industria</vt:lpstr>
      <vt:lpstr>Mejores Prácticas en la Industria</vt:lpstr>
      <vt:lpstr>Mejores Prácticas en la Industria</vt:lpstr>
      <vt:lpstr>Mejores Prácticas en la Industria</vt:lpstr>
      <vt:lpstr>Mejores Prácticas en la Industria</vt:lpstr>
      <vt:lpstr>Mejores Prácticas en la Industria</vt:lpstr>
      <vt:lpstr>PowerPoint Presentation</vt:lpstr>
      <vt:lpstr>Areas for future improvement</vt:lpstr>
      <vt:lpstr>PowerPoint Presentation</vt:lpstr>
      <vt:lpstr>Conclusion</vt:lpstr>
      <vt:lpstr>PowerPoint Presentation</vt:lpstr>
    </vt:vector>
  </TitlesOfParts>
  <Company>Murray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Solution</dc:title>
  <dc:creator>Sheri Riley</dc:creator>
  <cp:lastModifiedBy>Lori Harrison</cp:lastModifiedBy>
  <cp:revision>918</cp:revision>
  <dcterms:created xsi:type="dcterms:W3CDTF">2012-08-15T12:40:19Z</dcterms:created>
  <dcterms:modified xsi:type="dcterms:W3CDTF">2018-10-01T18:51:57Z</dcterms:modified>
</cp:coreProperties>
</file>